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A7383-0571-4CCC-BA4A-4FB806CEEC3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3F5E-8AB1-47C2-8192-1FDB5D95C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1A82A1-B272-49A5-8F5F-743A00F2ABB1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2D678A-45AE-45FB-AC5E-7ED3F75C5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12" Type="http://schemas.openxmlformats.org/officeDocument/2006/relationships/image" Target="../media/image9.gif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en.wikipedia.org/wiki/File:Hybrid-bicycle-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8.gif"/><Relationship Id="rId5" Type="http://schemas.openxmlformats.org/officeDocument/2006/relationships/image" Target="../media/image2.jpeg"/><Relationship Id="rId15" Type="http://schemas.openxmlformats.org/officeDocument/2006/relationships/image" Target="../media/image11.jpeg"/><Relationship Id="rId10" Type="http://schemas.openxmlformats.org/officeDocument/2006/relationships/image" Target="../media/image7.gif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hyperlink" Target="http://en.wikipedia.org/wiki/File:Kusuma_bike_large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bicycles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Darius Mason </a:t>
            </a:r>
          </a:p>
          <a:p>
            <a:pPr algn="ctr"/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Rectangle 135"/>
          <p:cNvSpPr>
            <a:spLocks noChangeArrowheads="1"/>
          </p:cNvSpPr>
          <p:nvPr/>
        </p:nvSpPr>
        <p:spPr bwMode="auto">
          <a:xfrm>
            <a:off x="292100" y="3836988"/>
            <a:ext cx="8356600" cy="320675"/>
          </a:xfrm>
          <a:prstGeom prst="rect">
            <a:avLst/>
          </a:prstGeom>
          <a:gradFill rotWithShape="1">
            <a:gsLst>
              <a:gs pos="0">
                <a:schemeClr val="accent1">
                  <a:lumMod val="1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Calibri" pitchFamily="-111" charset="0"/>
            </a:endParaRPr>
          </a:p>
        </p:txBody>
      </p:sp>
      <p:sp>
        <p:nvSpPr>
          <p:cNvPr id="6147" name="Pentagon 780"/>
          <p:cNvSpPr>
            <a:spLocks noChangeArrowheads="1"/>
          </p:cNvSpPr>
          <p:nvPr/>
        </p:nvSpPr>
        <p:spPr bwMode="auto">
          <a:xfrm>
            <a:off x="7370763" y="3563938"/>
            <a:ext cx="1457325" cy="457200"/>
          </a:xfrm>
          <a:prstGeom prst="homePlate">
            <a:avLst>
              <a:gd name="adj" fmla="val 40316"/>
            </a:avLst>
          </a:prstGeom>
          <a:gradFill rotWithShape="1">
            <a:gsLst>
              <a:gs pos="0">
                <a:srgbClr val="C0FF4D"/>
              </a:gs>
              <a:gs pos="100000">
                <a:srgbClr val="A4D329"/>
              </a:gs>
            </a:gsLst>
            <a:lin ang="5400000" scaled="1"/>
          </a:gradFill>
          <a:ln w="19050">
            <a:solidFill>
              <a:srgbClr val="92D050"/>
            </a:solidFill>
            <a:round/>
            <a:headEnd/>
            <a:tailEnd/>
          </a:ln>
        </p:spPr>
        <p:txBody>
          <a:bodyPr anchor="ctr"/>
          <a:lstStyle/>
          <a:p>
            <a:pPr indent="-342900" algn="ctr" defTabSz="914400"/>
            <a:endParaRPr lang="en-US" noProof="1">
              <a:latin typeface="Calibri" pitchFamily="-111" charset="0"/>
            </a:endParaRPr>
          </a:p>
        </p:txBody>
      </p:sp>
      <p:grpSp>
        <p:nvGrpSpPr>
          <p:cNvPr id="2" name="Gruppe 75"/>
          <p:cNvGrpSpPr>
            <a:grpSpLocks/>
          </p:cNvGrpSpPr>
          <p:nvPr/>
        </p:nvGrpSpPr>
        <p:grpSpPr bwMode="auto">
          <a:xfrm>
            <a:off x="304800" y="3581400"/>
            <a:ext cx="7080250" cy="457200"/>
            <a:chOff x="272143" y="2949958"/>
            <a:chExt cx="8556211" cy="457921"/>
          </a:xfrm>
        </p:grpSpPr>
        <p:sp>
          <p:nvSpPr>
            <p:cNvPr id="6180" name="Rectangle 445"/>
            <p:cNvSpPr>
              <a:spLocks noChangeArrowheads="1"/>
            </p:cNvSpPr>
            <p:nvPr/>
          </p:nvSpPr>
          <p:spPr bwMode="auto">
            <a:xfrm>
              <a:off x="1985304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1" name="Rectangle 446"/>
            <p:cNvSpPr>
              <a:spLocks noChangeArrowheads="1"/>
            </p:cNvSpPr>
            <p:nvPr/>
          </p:nvSpPr>
          <p:spPr bwMode="auto">
            <a:xfrm>
              <a:off x="3694626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2" name="Rectangle 447"/>
            <p:cNvSpPr>
              <a:spLocks noChangeArrowheads="1"/>
            </p:cNvSpPr>
            <p:nvPr/>
          </p:nvSpPr>
          <p:spPr bwMode="auto">
            <a:xfrm>
              <a:off x="5405867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3" name="Rectangle 448"/>
            <p:cNvSpPr>
              <a:spLocks noChangeArrowheads="1"/>
            </p:cNvSpPr>
            <p:nvPr/>
          </p:nvSpPr>
          <p:spPr bwMode="auto">
            <a:xfrm>
              <a:off x="7119028" y="2949958"/>
              <a:ext cx="1709322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4" name="Rectangle 445"/>
            <p:cNvSpPr>
              <a:spLocks noChangeArrowheads="1"/>
            </p:cNvSpPr>
            <p:nvPr/>
          </p:nvSpPr>
          <p:spPr bwMode="auto">
            <a:xfrm>
              <a:off x="272143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</p:grpSp>
      <p:sp>
        <p:nvSpPr>
          <p:cNvPr id="6149" name="Rectangle 445"/>
          <p:cNvSpPr>
            <a:spLocks noChangeArrowheads="1"/>
          </p:cNvSpPr>
          <p:nvPr/>
        </p:nvSpPr>
        <p:spPr bwMode="auto">
          <a:xfrm>
            <a:off x="1833563" y="3657600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1860s</a:t>
            </a:r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 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0" name="Rectangle 446"/>
          <p:cNvSpPr>
            <a:spLocks noChangeArrowheads="1"/>
          </p:cNvSpPr>
          <p:nvPr/>
        </p:nvSpPr>
        <p:spPr bwMode="auto">
          <a:xfrm>
            <a:off x="3248025" y="36576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1870s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1" name="Rectangle 447"/>
          <p:cNvSpPr>
            <a:spLocks noChangeArrowheads="1"/>
          </p:cNvSpPr>
          <p:nvPr/>
        </p:nvSpPr>
        <p:spPr bwMode="auto">
          <a:xfrm>
            <a:off x="4664075" y="36576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1880s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2" name="Rectangle 448"/>
          <p:cNvSpPr>
            <a:spLocks noChangeArrowheads="1"/>
          </p:cNvSpPr>
          <p:nvPr/>
        </p:nvSpPr>
        <p:spPr bwMode="auto">
          <a:xfrm>
            <a:off x="6081713" y="3657600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1930s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53" name="Rectangle 445"/>
          <p:cNvSpPr>
            <a:spLocks noChangeArrowheads="1"/>
          </p:cNvSpPr>
          <p:nvPr/>
        </p:nvSpPr>
        <p:spPr bwMode="auto">
          <a:xfrm>
            <a:off x="409575" y="3657600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1810s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96" name="Nedadgående pil 95"/>
          <p:cNvSpPr>
            <a:spLocks noChangeArrowheads="1"/>
          </p:cNvSpPr>
          <p:nvPr/>
        </p:nvSpPr>
        <p:spPr bwMode="auto">
          <a:xfrm>
            <a:off x="914400" y="30480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164" name="Rektangel 163"/>
          <p:cNvSpPr>
            <a:spLocks noChangeArrowheads="1"/>
          </p:cNvSpPr>
          <p:nvPr/>
        </p:nvSpPr>
        <p:spPr bwMode="auto">
          <a:xfrm>
            <a:off x="142504" y="2185061"/>
            <a:ext cx="1900052" cy="114003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In 1817 Baron von Drais made the first bicycle. It was created to get around the palace faster with two wheels and no pedals  </a:t>
            </a:r>
            <a:endParaRPr lang="en-US" sz="1200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230" name="Nedadgående pil 229"/>
          <p:cNvSpPr>
            <a:spLocks noChangeArrowheads="1"/>
          </p:cNvSpPr>
          <p:nvPr/>
        </p:nvSpPr>
        <p:spPr bwMode="auto">
          <a:xfrm>
            <a:off x="3581400" y="30480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32" name="Rektangel 231"/>
          <p:cNvSpPr>
            <a:spLocks noChangeArrowheads="1"/>
          </p:cNvSpPr>
          <p:nvPr/>
        </p:nvSpPr>
        <p:spPr bwMode="auto">
          <a:xfrm>
            <a:off x="2766950" y="2386941"/>
            <a:ext cx="2113807" cy="961901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97" name="Nedadgående pil 296"/>
          <p:cNvSpPr>
            <a:spLocks noChangeArrowheads="1"/>
          </p:cNvSpPr>
          <p:nvPr/>
        </p:nvSpPr>
        <p:spPr bwMode="auto">
          <a:xfrm>
            <a:off x="6346825" y="303688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299" name="Rektangel 298"/>
          <p:cNvSpPr>
            <a:spLocks noChangeArrowheads="1"/>
          </p:cNvSpPr>
          <p:nvPr/>
        </p:nvSpPr>
        <p:spPr bwMode="auto">
          <a:xfrm>
            <a:off x="5367648" y="2398816"/>
            <a:ext cx="2557152" cy="1030184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3" name="Gruppe 122"/>
          <p:cNvGrpSpPr/>
          <p:nvPr/>
        </p:nvGrpSpPr>
        <p:grpSpPr>
          <a:xfrm>
            <a:off x="5718961" y="655235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3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364" name="Nedadgående pil 363"/>
          <p:cNvSpPr>
            <a:spLocks noChangeArrowheads="1"/>
          </p:cNvSpPr>
          <p:nvPr/>
        </p:nvSpPr>
        <p:spPr bwMode="auto">
          <a:xfrm rot="10800000">
            <a:off x="2471738" y="3938588"/>
            <a:ext cx="249237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31" name="Nedadgående pil 430"/>
          <p:cNvSpPr>
            <a:spLocks noChangeArrowheads="1"/>
          </p:cNvSpPr>
          <p:nvPr/>
        </p:nvSpPr>
        <p:spPr bwMode="auto">
          <a:xfrm rot="10800000">
            <a:off x="5072063" y="391636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805738" y="3927475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566" name="Rektangel 565"/>
          <p:cNvSpPr>
            <a:spLocks noChangeArrowheads="1"/>
          </p:cNvSpPr>
          <p:nvPr/>
        </p:nvSpPr>
        <p:spPr bwMode="auto">
          <a:xfrm>
            <a:off x="762000" y="4191000"/>
            <a:ext cx="2931227" cy="986641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400" dirty="0" smtClean="0">
                <a:solidFill>
                  <a:schemeClr val="bg1"/>
                </a:solidFill>
              </a:rPr>
              <a:t>The next appearance of a new bicycle was in 1865, when pedals were applied directly to the front wheel and was called the Boneshaker. </a:t>
            </a:r>
            <a:endParaRPr lang="en-US" sz="1400" u="sng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32" name="Rektangel 631"/>
          <p:cNvSpPr>
            <a:spLocks noChangeArrowheads="1"/>
          </p:cNvSpPr>
          <p:nvPr/>
        </p:nvSpPr>
        <p:spPr bwMode="auto">
          <a:xfrm>
            <a:off x="4073237" y="4252087"/>
            <a:ext cx="2232561" cy="93743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In  1885,John Kemp Starley create the first ever safety bike. It consisted of a brand new chain mechanism on the rear </a:t>
            </a:r>
            <a:endParaRPr lang="en-US" sz="1200" dirty="0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98" name="Rektangel 697"/>
          <p:cNvSpPr>
            <a:spLocks noChangeArrowheads="1"/>
          </p:cNvSpPr>
          <p:nvPr/>
        </p:nvSpPr>
        <p:spPr bwMode="auto">
          <a:xfrm>
            <a:off x="7006442" y="4156364"/>
            <a:ext cx="1864426" cy="103315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80808"/>
                </a:solidFill>
                <a:latin typeface="Calibri" pitchFamily="-111" charset="0"/>
              </a:rPr>
              <a:t>Now in the present time we have hybrid bikes. These bikes are made with 10 different speeds . With front wheel brakes </a:t>
            </a:r>
            <a:endParaRPr lang="en-US" sz="1200" dirty="0">
              <a:solidFill>
                <a:srgbClr val="080808"/>
              </a:solidFill>
              <a:latin typeface="Calibri" pitchFamily="-111" charset="0"/>
            </a:endParaRPr>
          </a:p>
        </p:txBody>
      </p:sp>
      <p:sp>
        <p:nvSpPr>
          <p:cNvPr id="6168" name="Rektangel 763"/>
          <p:cNvSpPr>
            <a:spLocks noChangeArrowheads="1"/>
          </p:cNvSpPr>
          <p:nvPr/>
        </p:nvSpPr>
        <p:spPr bwMode="auto">
          <a:xfrm>
            <a:off x="2693781" y="2493819"/>
            <a:ext cx="1996971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In 1870 the first all metal machine appeared and the first bike with pedals called the High Wheel </a:t>
            </a:r>
            <a:r>
              <a:rPr lang="en-US" sz="1100" dirty="0" smtClean="0">
                <a:solidFill>
                  <a:srgbClr val="080808"/>
                </a:solidFill>
              </a:rPr>
              <a:t>Bicycle</a:t>
            </a:r>
            <a:endParaRPr lang="en-US" sz="1100" dirty="0">
              <a:solidFill>
                <a:srgbClr val="080808"/>
              </a:solidFill>
              <a:latin typeface="Calibri" pitchFamily="-111" charset="0"/>
            </a:endParaRPr>
          </a:p>
        </p:txBody>
      </p:sp>
      <p:sp>
        <p:nvSpPr>
          <p:cNvPr id="6169" name="Rektangel 764"/>
          <p:cNvSpPr>
            <a:spLocks noChangeArrowheads="1"/>
          </p:cNvSpPr>
          <p:nvPr/>
        </p:nvSpPr>
        <p:spPr bwMode="auto">
          <a:xfrm>
            <a:off x="5462650" y="2470069"/>
            <a:ext cx="21138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noProof="1" smtClean="0">
                <a:solidFill>
                  <a:srgbClr val="080808"/>
                </a:solidFill>
                <a:latin typeface="Calibri" pitchFamily="-111" charset="0"/>
                <a:cs typeface="Arial" charset="0"/>
              </a:rPr>
              <a:t>In 1935, swinn a bicycle company produced the first ever mountiain bike . This bike was originally  used for off road cycling </a:t>
            </a:r>
            <a:endParaRPr lang="en-US" sz="1200" noProof="1">
              <a:solidFill>
                <a:srgbClr val="080808"/>
              </a:solidFill>
              <a:latin typeface="Calibri" pitchFamily="-111" charset="0"/>
              <a:cs typeface="Arial" charset="0"/>
            </a:endParaRPr>
          </a:p>
        </p:txBody>
      </p:sp>
      <p:sp>
        <p:nvSpPr>
          <p:cNvPr id="6171" name="Rektangel 766"/>
          <p:cNvSpPr>
            <a:spLocks noChangeArrowheads="1"/>
          </p:cNvSpPr>
          <p:nvPr/>
        </p:nvSpPr>
        <p:spPr bwMode="auto">
          <a:xfrm>
            <a:off x="4487863" y="4244975"/>
            <a:ext cx="16516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noProof="1" smtClean="0">
                <a:latin typeface="Calibri" pitchFamily="-111" charset="0"/>
                <a:cs typeface="Arial" charset="0"/>
              </a:rPr>
              <a:t>. </a:t>
            </a:r>
            <a:endParaRPr lang="en-US" sz="1200" noProof="1">
              <a:latin typeface="Calibri" pitchFamily="-111" charset="0"/>
              <a:cs typeface="Arial" charset="0"/>
            </a:endParaRPr>
          </a:p>
        </p:txBody>
      </p:sp>
      <p:grpSp>
        <p:nvGrpSpPr>
          <p:cNvPr id="4" name="Gruppe 122"/>
          <p:cNvGrpSpPr/>
          <p:nvPr/>
        </p:nvGrpSpPr>
        <p:grpSpPr>
          <a:xfrm>
            <a:off x="239487" y="618623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7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8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9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0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1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2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3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4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5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6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7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8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9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0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1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2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3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4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5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6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7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8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9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0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1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2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3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4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5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6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7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8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9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0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1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2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3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4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5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6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7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8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9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0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1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2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3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4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5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6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7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8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9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0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1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6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7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8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" name="Gruppe 122"/>
          <p:cNvGrpSpPr/>
          <p:nvPr/>
        </p:nvGrpSpPr>
        <p:grpSpPr>
          <a:xfrm>
            <a:off x="2906483" y="725497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" name="Gruppe 122"/>
          <p:cNvGrpSpPr/>
          <p:nvPr/>
        </p:nvGrpSpPr>
        <p:grpSpPr>
          <a:xfrm>
            <a:off x="1648098" y="5268036"/>
            <a:ext cx="1578428" cy="1429342"/>
            <a:chOff x="8164513" y="-4049713"/>
            <a:chExt cx="2657475" cy="2406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69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0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1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2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3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4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5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6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7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8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9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0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1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2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3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4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5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6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7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8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89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0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1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2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3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4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5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6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7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8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99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0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1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2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3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4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5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6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7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8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09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0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1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2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3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4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5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6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7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8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19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0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1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2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3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4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5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6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7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8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29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0" name="Freeform 1075"/>
            <p:cNvSpPr>
              <a:spLocks/>
            </p:cNvSpPr>
            <p:nvPr/>
          </p:nvSpPr>
          <p:spPr bwMode="auto">
            <a:xfrm>
              <a:off x="8185196" y="-3502129"/>
              <a:ext cx="2419350" cy="1858886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7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7" name="Gruppe 122"/>
          <p:cNvGrpSpPr/>
          <p:nvPr/>
        </p:nvGrpSpPr>
        <p:grpSpPr>
          <a:xfrm>
            <a:off x="4463144" y="5293761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745373"/>
              <a:ext cx="2419350" cy="1979359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8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8" name="Gruppe 122"/>
          <p:cNvGrpSpPr/>
          <p:nvPr/>
        </p:nvGrpSpPr>
        <p:grpSpPr>
          <a:xfrm>
            <a:off x="7160821" y="5451181"/>
            <a:ext cx="1589314" cy="1406819"/>
            <a:chOff x="8146185" y="-4049713"/>
            <a:chExt cx="2675803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2" name="Freeform 1075"/>
            <p:cNvSpPr>
              <a:spLocks/>
            </p:cNvSpPr>
            <p:nvPr/>
          </p:nvSpPr>
          <p:spPr bwMode="auto">
            <a:xfrm>
              <a:off x="8146185" y="-3890449"/>
              <a:ext cx="2619154" cy="1847336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9" cstate="print"/>
              <a:srcRect/>
              <a:stretch>
                <a:fillRect t="-7000" b="-39000"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6178" name="Rectangle 448"/>
          <p:cNvSpPr>
            <a:spLocks noChangeArrowheads="1"/>
          </p:cNvSpPr>
          <p:nvPr/>
        </p:nvSpPr>
        <p:spPr bwMode="auto">
          <a:xfrm>
            <a:off x="7440613" y="3654425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P</a:t>
            </a:r>
            <a:r>
              <a:rPr lang="en-US" noProof="1" smtClean="0">
                <a:solidFill>
                  <a:schemeClr val="bg1"/>
                </a:solidFill>
                <a:latin typeface="Calibri" pitchFamily="-111" charset="0"/>
              </a:rPr>
              <a:t>resent</a:t>
            </a:r>
            <a:endParaRPr lang="en-US" noProof="1">
              <a:solidFill>
                <a:schemeClr val="bg1"/>
              </a:solidFill>
              <a:latin typeface="Calibri" pitchFamily="-111" charset="0"/>
            </a:endParaRPr>
          </a:p>
        </p:txBody>
      </p:sp>
      <p:sp>
        <p:nvSpPr>
          <p:cNvPr id="6179" name="Rectangle 8"/>
          <p:cNvSpPr>
            <a:spLocks noChangeArrowheads="1"/>
          </p:cNvSpPr>
          <p:nvPr/>
        </p:nvSpPr>
        <p:spPr bwMode="gray">
          <a:xfrm>
            <a:off x="302450" y="0"/>
            <a:ext cx="85201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r>
              <a:rPr lang="de-DE" sz="2000" b="1" dirty="0" smtClean="0">
                <a:solidFill>
                  <a:schemeClr val="bg1"/>
                </a:solidFill>
                <a:latin typeface="Calibri" pitchFamily="-111" charset="0"/>
              </a:rPr>
              <a:t>                                                    </a:t>
            </a:r>
            <a:r>
              <a:rPr lang="de-DE" sz="2000" b="1" dirty="0" smtClean="0">
                <a:latin typeface="Calibri" pitchFamily="-111" charset="0"/>
              </a:rPr>
              <a:t>History OF </a:t>
            </a:r>
            <a:r>
              <a:rPr lang="de-DE" sz="2000" b="1" dirty="0" smtClean="0">
                <a:latin typeface="Calibri" pitchFamily="-111" charset="0"/>
              </a:rPr>
              <a:t>Bicycles </a:t>
            </a:r>
            <a:endParaRPr lang="de-DE" sz="2000" b="1" dirty="0">
              <a:latin typeface="Calibri" pitchFamily="-111" charset="0"/>
            </a:endParaRPr>
          </a:p>
        </p:txBody>
      </p:sp>
      <p:sp>
        <p:nvSpPr>
          <p:cNvPr id="413" name="Frame 412"/>
          <p:cNvSpPr/>
          <p:nvPr/>
        </p:nvSpPr>
        <p:spPr>
          <a:xfrm>
            <a:off x="154379" y="498764"/>
            <a:ext cx="1840676" cy="169817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4" name="Frame 413"/>
          <p:cNvSpPr/>
          <p:nvPr/>
        </p:nvSpPr>
        <p:spPr>
          <a:xfrm>
            <a:off x="2707574" y="522514"/>
            <a:ext cx="2006930" cy="185255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5" name="Frame 414"/>
          <p:cNvSpPr/>
          <p:nvPr/>
        </p:nvSpPr>
        <p:spPr>
          <a:xfrm>
            <a:off x="5474525" y="427512"/>
            <a:ext cx="2042556" cy="1900052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6" name="Frame 415"/>
          <p:cNvSpPr/>
          <p:nvPr/>
        </p:nvSpPr>
        <p:spPr>
          <a:xfrm>
            <a:off x="1413164" y="5260769"/>
            <a:ext cx="1911927" cy="1597231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7" name="Frame 416"/>
          <p:cNvSpPr/>
          <p:nvPr/>
        </p:nvSpPr>
        <p:spPr>
          <a:xfrm>
            <a:off x="4370119" y="5272644"/>
            <a:ext cx="1793175" cy="1585356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8" name="Frame 417"/>
          <p:cNvSpPr/>
          <p:nvPr/>
        </p:nvSpPr>
        <p:spPr>
          <a:xfrm>
            <a:off x="6970816" y="5308270"/>
            <a:ext cx="1959428" cy="1549730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2" name="Picture 4" descr="High Whee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1274" y="748208"/>
            <a:ext cx="1730198" cy="1436851"/>
          </a:xfrm>
          <a:prstGeom prst="rect">
            <a:avLst/>
          </a:prstGeom>
          <a:noFill/>
        </p:spPr>
      </p:pic>
      <p:pic>
        <p:nvPicPr>
          <p:cNvPr id="2054" name="Picture 6" descr="Boneshake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04365" y="5325232"/>
            <a:ext cx="1578222" cy="1378389"/>
          </a:xfrm>
          <a:prstGeom prst="rect">
            <a:avLst/>
          </a:prstGeom>
          <a:noFill/>
        </p:spPr>
      </p:pic>
      <p:pic>
        <p:nvPicPr>
          <p:cNvPr id="2056" name="Picture 8" descr="Draisin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9954" y="576922"/>
            <a:ext cx="1485900" cy="1457326"/>
          </a:xfrm>
          <a:prstGeom prst="rect">
            <a:avLst/>
          </a:prstGeom>
          <a:noFill/>
        </p:spPr>
      </p:pic>
      <p:pic>
        <p:nvPicPr>
          <p:cNvPr id="2058" name="Picture 10" descr="Hard Tire Safe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0069" y="5433949"/>
            <a:ext cx="1542596" cy="1263734"/>
          </a:xfrm>
          <a:prstGeom prst="rect">
            <a:avLst/>
          </a:prstGeom>
          <a:noFill/>
        </p:spPr>
      </p:pic>
      <p:pic>
        <p:nvPicPr>
          <p:cNvPr id="77826" name="Picture 2" descr="http://upload.wikimedia.org/wikipedia/commons/thumb/f/f1/Kusuma_bike_large.jpg/220px-Kusuma_bike_large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2800" y="5486400"/>
            <a:ext cx="1639957" cy="1219200"/>
          </a:xfrm>
          <a:prstGeom prst="rect">
            <a:avLst/>
          </a:prstGeom>
          <a:noFill/>
        </p:spPr>
      </p:pic>
      <p:pic>
        <p:nvPicPr>
          <p:cNvPr id="77828" name="Picture 4" descr="http://upload.wikimedia.org/wikipedia/en/thumb/9/90/Hybrid-bicycle-1.jpg/150px-Hybrid-bicycle-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38800" y="685800"/>
            <a:ext cx="1709999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3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00B050"/>
                </a:solidFill>
              </a:rPr>
              <a:t>www.pedaling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  <a:r>
              <a:rPr lang="en-US" i="1" dirty="0" smtClean="0">
                <a:solidFill>
                  <a:srgbClr val="00B050"/>
                </a:solidFill>
              </a:rPr>
              <a:t>.com/PH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</a:p>
          <a:p>
            <a:r>
              <a:rPr lang="en-US" i="1" dirty="0" smtClean="0">
                <a:solidFill>
                  <a:srgbClr val="00B050"/>
                </a:solidFill>
              </a:rPr>
              <a:t>en.wikipedia.org/wiki/</a:t>
            </a:r>
            <a:endParaRPr lang="en-US" b="1" i="1" dirty="0" smtClean="0">
              <a:solidFill>
                <a:srgbClr val="00B050"/>
              </a:solidFill>
            </a:endParaRPr>
          </a:p>
          <a:p>
            <a:r>
              <a:rPr lang="en-US" i="1" dirty="0" smtClean="0">
                <a:solidFill>
                  <a:srgbClr val="00B050"/>
                </a:solidFill>
              </a:rPr>
              <a:t>www.tyler</a:t>
            </a:r>
            <a:r>
              <a:rPr lang="en-US" b="1" i="1" dirty="0" smtClean="0">
                <a:solidFill>
                  <a:srgbClr val="00B050"/>
                </a:solidFill>
              </a:rPr>
              <a:t>bicycle</a:t>
            </a:r>
            <a:r>
              <a:rPr lang="en-US" i="1" dirty="0" smtClean="0">
                <a:solidFill>
                  <a:srgbClr val="00B050"/>
                </a:solidFill>
              </a:rPr>
              <a:t>club.com/</a:t>
            </a:r>
            <a:r>
              <a:rPr lang="en-US" b="1" i="1" dirty="0" smtClean="0">
                <a:solidFill>
                  <a:srgbClr val="00B050"/>
                </a:solidFill>
              </a:rPr>
              <a:t>BicycleHistory</a:t>
            </a:r>
          </a:p>
          <a:p>
            <a:r>
              <a:rPr lang="en-US" i="1" dirty="0" smtClean="0">
                <a:solidFill>
                  <a:srgbClr val="00B050"/>
                </a:solidFill>
              </a:rPr>
              <a:t>www.ibike.org/library/</a:t>
            </a:r>
            <a:r>
              <a:rPr lang="en-US" b="1" i="1" dirty="0" smtClean="0">
                <a:solidFill>
                  <a:srgbClr val="00B050"/>
                </a:solidFill>
              </a:rPr>
              <a:t>history</a:t>
            </a:r>
            <a:r>
              <a:rPr lang="en-US" i="1" dirty="0" smtClean="0">
                <a:solidFill>
                  <a:srgbClr val="00B050"/>
                </a:solidFill>
              </a:rPr>
              <a:t>-timeline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Human Ingenuity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My </a:t>
            </a:r>
            <a:r>
              <a:rPr lang="en-US" dirty="0" smtClean="0">
                <a:solidFill>
                  <a:srgbClr val="92D050"/>
                </a:solidFill>
              </a:rPr>
              <a:t>Timeline represent human ingenuity because a bicycle helps human in their daily life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For example people use the bike for exercise and fast transportation needs </a:t>
            </a:r>
          </a:p>
          <a:p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1"/>
    <p:sndAc>
      <p:stSnd>
        <p:snd r:embed="rId2" name="applause.wav"/>
      </p:stSnd>
    </p:sndAc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</TotalTime>
  <Words>191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History of bicycles </vt:lpstr>
      <vt:lpstr>Slide 2</vt:lpstr>
      <vt:lpstr>Bibliography </vt:lpstr>
      <vt:lpstr>Human Ingenuity </vt:lpstr>
      <vt:lpstr>The End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student1</dc:creator>
  <cp:lastModifiedBy>student</cp:lastModifiedBy>
  <cp:revision>5</cp:revision>
  <dcterms:created xsi:type="dcterms:W3CDTF">2010-09-24T15:38:07Z</dcterms:created>
  <dcterms:modified xsi:type="dcterms:W3CDTF">2010-09-24T18:10:00Z</dcterms:modified>
</cp:coreProperties>
</file>